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nter"/>
      <p:regular r:id="rId17"/>
    </p:embeddedFont>
    <p:embeddedFont>
      <p:font typeface="Inter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svg"/><Relationship Id="rId4" Type="http://schemas.openxmlformats.org/officeDocument/2006/relationships/image" Target="../media/image-8-4.png"/><Relationship Id="rId5" Type="http://schemas.openxmlformats.org/officeDocument/2006/relationships/image" Target="../media/image-8-5.sv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5081"/>
            <a:ext cx="74548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Pharmacy Delivery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4022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Graduation Project – Digital Egypt Pioneers Initiative (DEPI)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47661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Team Members: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[Insert Team Member Names Here]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384244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D94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Technologies: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C#, ASP.NET MVC, HTML, CSS, JavaScript, SQL Server</a:t>
            </a:r>
            <a:endParaRPr 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5785" y="444579"/>
            <a:ext cx="5592485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Architecture &amp; Technologies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565785" y="1192173"/>
            <a:ext cx="8012430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is built on a robust and scalable architecture, leveraging modern web development frameworks and languages.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5785" y="1891189"/>
            <a:ext cx="8012430" cy="5195173"/>
          </a:xfrm>
          <a:prstGeom prst="roundRect">
            <a:avLst>
              <a:gd name="adj" fmla="val 1307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73405" y="1898809"/>
            <a:ext cx="7997190" cy="1173718"/>
          </a:xfrm>
          <a:prstGeom prst="roundRect">
            <a:avLst>
              <a:gd name="adj" fmla="val 5786"/>
            </a:avLst>
          </a:prstGeom>
          <a:solidFill>
            <a:srgbClr val="DADBF1"/>
          </a:solidFill>
          <a:ln/>
        </p:spPr>
      </p:sp>
      <p:sp>
        <p:nvSpPr>
          <p:cNvPr id="7" name="Text 4"/>
          <p:cNvSpPr/>
          <p:nvPr/>
        </p:nvSpPr>
        <p:spPr>
          <a:xfrm>
            <a:off x="734973" y="2060377"/>
            <a:ext cx="2178844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ASP.NET MVC Pattern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34973" y="2409825"/>
            <a:ext cx="7674054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clear separation of Model, View, and Controller for organized development.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73405" y="3072527"/>
            <a:ext cx="7997190" cy="1416248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0" name="Shape 7"/>
          <p:cNvSpPr/>
          <p:nvPr/>
        </p:nvSpPr>
        <p:spPr>
          <a:xfrm>
            <a:off x="573405" y="3072527"/>
            <a:ext cx="7997190" cy="22860"/>
          </a:xfrm>
          <a:prstGeom prst="roundRect">
            <a:avLst>
              <a:gd name="adj" fmla="val 297058"/>
            </a:avLst>
          </a:prstGeom>
          <a:solidFill>
            <a:srgbClr val="C0C1D7"/>
          </a:solidFill>
          <a:ln/>
        </p:spPr>
      </p:sp>
      <p:sp>
        <p:nvSpPr>
          <p:cNvPr id="11" name="Shape 8"/>
          <p:cNvSpPr/>
          <p:nvPr/>
        </p:nvSpPr>
        <p:spPr>
          <a:xfrm>
            <a:off x="4369832" y="2881908"/>
            <a:ext cx="404098" cy="404098"/>
          </a:xfrm>
          <a:prstGeom prst="roundRect">
            <a:avLst>
              <a:gd name="adj" fmla="val 1680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0797" y="2982873"/>
            <a:ext cx="202049" cy="202049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34973" y="3476625"/>
            <a:ext cx="202096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C# Backend Logic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734973" y="3826073"/>
            <a:ext cx="7674054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Powering the server-side with strong, object-oriented programming.</a:t>
            </a:r>
            <a:endParaRPr lang="en-US" sz="1250" dirty="0"/>
          </a:p>
        </p:txBody>
      </p:sp>
      <p:sp>
        <p:nvSpPr>
          <p:cNvPr id="15" name="Shape 11"/>
          <p:cNvSpPr/>
          <p:nvPr/>
        </p:nvSpPr>
        <p:spPr>
          <a:xfrm>
            <a:off x="573405" y="4488775"/>
            <a:ext cx="7997190" cy="1416248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6" name="Shape 12"/>
          <p:cNvSpPr/>
          <p:nvPr/>
        </p:nvSpPr>
        <p:spPr>
          <a:xfrm>
            <a:off x="573405" y="4488775"/>
            <a:ext cx="7997190" cy="22860"/>
          </a:xfrm>
          <a:prstGeom prst="roundRect">
            <a:avLst>
              <a:gd name="adj" fmla="val 297058"/>
            </a:avLst>
          </a:prstGeom>
          <a:solidFill>
            <a:srgbClr val="C0C1D7"/>
          </a:solidFill>
          <a:ln/>
        </p:spPr>
      </p:sp>
      <p:sp>
        <p:nvSpPr>
          <p:cNvPr id="17" name="Shape 13"/>
          <p:cNvSpPr/>
          <p:nvPr/>
        </p:nvSpPr>
        <p:spPr>
          <a:xfrm>
            <a:off x="4369832" y="4298156"/>
            <a:ext cx="404098" cy="404098"/>
          </a:xfrm>
          <a:prstGeom prst="roundRect">
            <a:avLst>
              <a:gd name="adj" fmla="val 1680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70797" y="4399121"/>
            <a:ext cx="202049" cy="202049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734973" y="4892873"/>
            <a:ext cx="2093119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 Server Database</a:t>
            </a:r>
            <a:endParaRPr lang="en-US" sz="1550" dirty="0"/>
          </a:p>
        </p:txBody>
      </p:sp>
      <p:sp>
        <p:nvSpPr>
          <p:cNvPr id="20" name="Text 15"/>
          <p:cNvSpPr/>
          <p:nvPr/>
        </p:nvSpPr>
        <p:spPr>
          <a:xfrm>
            <a:off x="734973" y="5242322"/>
            <a:ext cx="7674054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reliable relational database management system for data storage.</a:t>
            </a:r>
            <a:endParaRPr lang="en-US" sz="1250" dirty="0"/>
          </a:p>
        </p:txBody>
      </p:sp>
      <p:sp>
        <p:nvSpPr>
          <p:cNvPr id="21" name="Shape 16"/>
          <p:cNvSpPr/>
          <p:nvPr/>
        </p:nvSpPr>
        <p:spPr>
          <a:xfrm>
            <a:off x="573405" y="5905024"/>
            <a:ext cx="7997190" cy="1173718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22" name="Shape 17"/>
          <p:cNvSpPr/>
          <p:nvPr/>
        </p:nvSpPr>
        <p:spPr>
          <a:xfrm>
            <a:off x="573405" y="5905024"/>
            <a:ext cx="7997190" cy="22860"/>
          </a:xfrm>
          <a:prstGeom prst="roundRect">
            <a:avLst>
              <a:gd name="adj" fmla="val 297058"/>
            </a:avLst>
          </a:prstGeom>
          <a:solidFill>
            <a:srgbClr val="C0C1D7"/>
          </a:solidFill>
          <a:ln/>
        </p:spPr>
      </p:sp>
      <p:sp>
        <p:nvSpPr>
          <p:cNvPr id="23" name="Shape 18"/>
          <p:cNvSpPr/>
          <p:nvPr/>
        </p:nvSpPr>
        <p:spPr>
          <a:xfrm>
            <a:off x="4369832" y="5714405"/>
            <a:ext cx="404098" cy="404098"/>
          </a:xfrm>
          <a:prstGeom prst="roundRect">
            <a:avLst>
              <a:gd name="adj" fmla="val 1680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70797" y="5815370"/>
            <a:ext cx="202049" cy="202049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34973" y="6309122"/>
            <a:ext cx="2263497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Technologies</a:t>
            </a:r>
            <a:endParaRPr lang="en-US" sz="1550" dirty="0"/>
          </a:p>
        </p:txBody>
      </p:sp>
      <p:sp>
        <p:nvSpPr>
          <p:cNvPr id="26" name="Text 20"/>
          <p:cNvSpPr/>
          <p:nvPr/>
        </p:nvSpPr>
        <p:spPr>
          <a:xfrm>
            <a:off x="734973" y="6658570"/>
            <a:ext cx="7674054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and JavaScript for a dynamic and interactive user interface.</a:t>
            </a:r>
            <a:endParaRPr lang="en-US" sz="1250" dirty="0"/>
          </a:p>
        </p:txBody>
      </p:sp>
      <p:sp>
        <p:nvSpPr>
          <p:cNvPr id="27" name="Text 21"/>
          <p:cNvSpPr/>
          <p:nvPr/>
        </p:nvSpPr>
        <p:spPr>
          <a:xfrm>
            <a:off x="565785" y="7268170"/>
            <a:ext cx="8012430" cy="517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0D94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Frameworks &amp; Layers: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We utilize Entity Framework for data access, along with a well-defined Business Layer featuring managers (e.g., ProductManager, OrderManager) for modularity.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273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194167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Pharmacy Delivery System is a comprehensive web-based application designed to modernize and streamline the process of online pharmacy services and medicine delivery.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85530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9710" y="328553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6628924" y="3542824"/>
            <a:ext cx="39291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Seamless Online Experience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28924" y="4033242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Users can easily browse a wide range of products, upload prescriptions digitally, and request convenient home delivery.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243155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49710" y="5243155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6628924" y="5500449"/>
            <a:ext cx="29750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Dual Interface Design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28924" y="5990868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features distinct interfaces tailored for both the Customer and Pharmacy/Admin sides, ensuring optimal functionality for each user group.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564237"/>
            <a:ext cx="5122664" cy="640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Project Goals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113" y="1614368"/>
            <a:ext cx="1319617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objectives are to enhance the speed, accuracy, and accessibility of pharmacy services through digital transformation.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909" y="2178963"/>
            <a:ext cx="307300" cy="3073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3030" y="2172653"/>
            <a:ext cx="3065740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Fast &amp; Accurate Delivery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83030" y="2615565"/>
            <a:ext cx="1253025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Ensuring medicines reach customers swiftly and without errors.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909" y="3359468"/>
            <a:ext cx="307300" cy="3073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3030" y="3353157"/>
            <a:ext cx="3693438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Real-time Stock Management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383030" y="3796070"/>
            <a:ext cx="1253025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Providing up-to-the-minute inventory control for pharmacies.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909" y="4539972"/>
            <a:ext cx="307300" cy="307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83030" y="4533662"/>
            <a:ext cx="3194566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Superior User Experience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383030" y="4976574"/>
            <a:ext cx="1253025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Crafting a clean, intuitive, and highly responsive user interface.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909" y="5720477"/>
            <a:ext cx="307300" cy="3073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83030" y="5714167"/>
            <a:ext cx="2561273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Efficiency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383030" y="6157079"/>
            <a:ext cx="1253025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Implementing fully digital processes to maximize operational efficiency.</a:t>
            </a:r>
            <a:endParaRPr lang="en-US" sz="16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909" y="6900982"/>
            <a:ext cx="307300" cy="307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83030" y="6894671"/>
            <a:ext cx="2920722" cy="3200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Increased Accessibility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383030" y="7337584"/>
            <a:ext cx="12530257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Making essential pharmacy services available from the comfort of home.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860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1999" y="3447455"/>
            <a:ext cx="7921228" cy="671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Comprehensive Project Scope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51999" y="4441269"/>
            <a:ext cx="13126402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encompasses a robust set of features designed to manage all aspects of a digital pharmacy.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51999" y="5241607"/>
            <a:ext cx="3175635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 &amp; Management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51999" y="5792153"/>
            <a:ext cx="63011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 Panel for comprehensive control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1999" y="6211133"/>
            <a:ext cx="63011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CRUD (Create, Read, Update, Delete) functionality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1999" y="6630114"/>
            <a:ext cx="63011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Advanced Inventory Management &amp; Stock Control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1999" y="7049095"/>
            <a:ext cx="63011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Checkout and Order Processing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84877" y="5241607"/>
            <a:ext cx="2686050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 &amp; Data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7584877" y="5792153"/>
            <a:ext cx="63011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Responsive UI Design for desktop &amp; mobile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84877" y="6211133"/>
            <a:ext cx="6301145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Database Design with ERD and relational integrity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954" y="611267"/>
            <a:ext cx="5757267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Stakeholder Analysis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77954" y="1750576"/>
            <a:ext cx="1307449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diverse needs of each stakeholder was crucial in shaping our system's design and functionality.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77954" y="2356247"/>
            <a:ext cx="13074491" cy="5263277"/>
          </a:xfrm>
          <a:prstGeom prst="roundRect">
            <a:avLst>
              <a:gd name="adj" fmla="val 17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5574" y="2363867"/>
            <a:ext cx="13059251" cy="63758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08102" y="2504837"/>
            <a:ext cx="216336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Stakeholder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23667" y="2504837"/>
            <a:ext cx="21595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6235422" y="2504837"/>
            <a:ext cx="3465552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Needs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153174" y="2504837"/>
            <a:ext cx="3469362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Impact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85574" y="3001447"/>
            <a:ext cx="13059251" cy="9932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08102" y="3142417"/>
            <a:ext cx="216336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Admin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3623667" y="3142417"/>
            <a:ext cx="2159556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products &amp; orders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6235422" y="3142417"/>
            <a:ext cx="346555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Easy interface &amp; accurate operations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153174" y="3142417"/>
            <a:ext cx="3469362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85574" y="3994666"/>
            <a:ext cx="13059251" cy="9932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1008102" y="4135636"/>
            <a:ext cx="216336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3623667" y="4135636"/>
            <a:ext cx="21595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Places orders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35422" y="4135636"/>
            <a:ext cx="346555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Fast, intuitive UI &amp; correct product info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10153174" y="4135636"/>
            <a:ext cx="3469362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85574" y="4987885"/>
            <a:ext cx="13059251" cy="63758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08102" y="5128855"/>
            <a:ext cx="216336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Delivery Staff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3623667" y="5128855"/>
            <a:ext cx="21595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orders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6235422" y="5128855"/>
            <a:ext cx="3465552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order details &amp; addresses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0153174" y="5128855"/>
            <a:ext cx="3469362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85574" y="5625465"/>
            <a:ext cx="13059251" cy="9932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08102" y="5766435"/>
            <a:ext cx="216336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Pharmacy Owner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3623667" y="5766435"/>
            <a:ext cx="215955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Oversees business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6235422" y="5766435"/>
            <a:ext cx="3465552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Reports, sales and stock tracking</a:t>
            </a:r>
            <a:endParaRPr lang="en-US" sz="1750" dirty="0"/>
          </a:p>
        </p:txBody>
      </p:sp>
      <p:sp>
        <p:nvSpPr>
          <p:cNvPr id="29" name="Text 27"/>
          <p:cNvSpPr/>
          <p:nvPr/>
        </p:nvSpPr>
        <p:spPr>
          <a:xfrm>
            <a:off x="10153174" y="5766435"/>
            <a:ext cx="3469362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</a:t>
            </a:r>
            <a:endParaRPr lang="en-US" sz="1750" dirty="0"/>
          </a:p>
        </p:txBody>
      </p:sp>
      <p:sp>
        <p:nvSpPr>
          <p:cNvPr id="30" name="Shape 28"/>
          <p:cNvSpPr/>
          <p:nvPr/>
        </p:nvSpPr>
        <p:spPr>
          <a:xfrm>
            <a:off x="785574" y="6618684"/>
            <a:ext cx="13059251" cy="9932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/>
          <p:cNvSpPr/>
          <p:nvPr/>
        </p:nvSpPr>
        <p:spPr>
          <a:xfrm>
            <a:off x="1008102" y="6759654"/>
            <a:ext cx="2163366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Developers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3623667" y="6759654"/>
            <a:ext cx="2159556" cy="7112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 &amp; maintain system</a:t>
            </a:r>
            <a:endParaRPr lang="en-US" sz="1750" dirty="0"/>
          </a:p>
        </p:txBody>
      </p:sp>
      <p:sp>
        <p:nvSpPr>
          <p:cNvPr id="33" name="Text 31"/>
          <p:cNvSpPr/>
          <p:nvPr/>
        </p:nvSpPr>
        <p:spPr>
          <a:xfrm>
            <a:off x="6235422" y="6759654"/>
            <a:ext cx="3465552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code structure &amp; stability</a:t>
            </a:r>
            <a:endParaRPr lang="en-US" sz="1750" dirty="0"/>
          </a:p>
        </p:txBody>
      </p:sp>
      <p:sp>
        <p:nvSpPr>
          <p:cNvPr id="34" name="Text 32"/>
          <p:cNvSpPr/>
          <p:nvPr/>
        </p:nvSpPr>
        <p:spPr>
          <a:xfrm>
            <a:off x="10153174" y="6759654"/>
            <a:ext cx="3469362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Medium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0303" y="409218"/>
            <a:ext cx="4349353" cy="464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Side Features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0303" y="1171099"/>
            <a:ext cx="13589794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customer interface is designed for convenience, providing a seamless journey from browsing to order tracking.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303" y="1576149"/>
            <a:ext cx="743426" cy="7434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12319" y="1576149"/>
            <a:ext cx="2006322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Account Management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1412319" y="1897618"/>
            <a:ext cx="12697777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Register &amp; Login functionality.</a:t>
            </a:r>
            <a:endParaRPr lang="en-US" sz="11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03" y="2468166"/>
            <a:ext cx="743426" cy="7434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12319" y="2468166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Discovery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1412319" y="2789634"/>
            <a:ext cx="12697777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Browse medicines &amp; health products with ease.</a:t>
            </a:r>
            <a:endParaRPr lang="en-US" sz="11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03" y="3360182"/>
            <a:ext cx="743426" cy="74342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12319" y="3360182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Advanced Search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1412319" y="3681651"/>
            <a:ext cx="12697777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Robust Search &amp; Filter options for quick product finding.</a:t>
            </a:r>
            <a:endParaRPr lang="en-US" sz="11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03" y="4252198"/>
            <a:ext cx="743426" cy="74342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12319" y="4252198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Prescription Upload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1412319" y="4573667"/>
            <a:ext cx="12697777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Conveniently Upload medical prescriptions directly.</a:t>
            </a:r>
            <a:endParaRPr lang="en-US" sz="11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303" y="5144214"/>
            <a:ext cx="743426" cy="74342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412319" y="5144214"/>
            <a:ext cx="1955602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Shopping &amp; Checkout</a:t>
            </a:r>
            <a:endParaRPr lang="en-US" sz="1450" dirty="0"/>
          </a:p>
        </p:txBody>
      </p:sp>
      <p:sp>
        <p:nvSpPr>
          <p:cNvPr id="18" name="Text 11"/>
          <p:cNvSpPr/>
          <p:nvPr/>
        </p:nvSpPr>
        <p:spPr>
          <a:xfrm>
            <a:off x="1412319" y="5465683"/>
            <a:ext cx="12697777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Intuitive Add to Cart and Checkout process.</a:t>
            </a:r>
            <a:endParaRPr lang="en-US" sz="115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303" y="6036231"/>
            <a:ext cx="743426" cy="743426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1412319" y="6036231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Flexible Payments</a:t>
            </a:r>
            <a:endParaRPr lang="en-US" sz="1450" dirty="0"/>
          </a:p>
        </p:txBody>
      </p:sp>
      <p:sp>
        <p:nvSpPr>
          <p:cNvPr id="21" name="Text 13"/>
          <p:cNvSpPr/>
          <p:nvPr/>
        </p:nvSpPr>
        <p:spPr>
          <a:xfrm>
            <a:off x="1412319" y="6357699"/>
            <a:ext cx="12697777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between Cash on Delivery or Online Payment.</a:t>
            </a:r>
            <a:endParaRPr lang="en-US" sz="1150" dirty="0"/>
          </a:p>
        </p:txBody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303" y="6928247"/>
            <a:ext cx="743426" cy="743426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1412319" y="6928247"/>
            <a:ext cx="1858566" cy="232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 Tracking</a:t>
            </a:r>
            <a:endParaRPr lang="en-US" sz="1450" dirty="0"/>
          </a:p>
        </p:txBody>
      </p:sp>
      <p:sp>
        <p:nvSpPr>
          <p:cNvPr id="24" name="Text 15"/>
          <p:cNvSpPr/>
          <p:nvPr/>
        </p:nvSpPr>
        <p:spPr>
          <a:xfrm>
            <a:off x="1412319" y="7249716"/>
            <a:ext cx="12697777" cy="237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tracking of order status.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6157" y="539115"/>
            <a:ext cx="7767518" cy="61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Pharmacy / Admin Side Features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86157" y="1543883"/>
            <a:ext cx="1325808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administrative interface provides comprehensive tools for efficient pharmacy operations and order fulfillment.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86157" y="2372201"/>
            <a:ext cx="6531054" cy="1446490"/>
          </a:xfrm>
          <a:prstGeom prst="roundRect">
            <a:avLst>
              <a:gd name="adj" fmla="val 7586"/>
            </a:avLst>
          </a:prstGeom>
          <a:solidFill>
            <a:srgbClr val="FFFFFF"/>
          </a:solidFill>
          <a:ln/>
        </p:spPr>
      </p:sp>
      <p:sp>
        <p:nvSpPr>
          <p:cNvPr id="5" name="Shape 3"/>
          <p:cNvSpPr/>
          <p:nvPr/>
        </p:nvSpPr>
        <p:spPr>
          <a:xfrm>
            <a:off x="686157" y="2349341"/>
            <a:ext cx="6531054" cy="91440"/>
          </a:xfrm>
          <a:prstGeom prst="roundRect">
            <a:avLst>
              <a:gd name="adj" fmla="val 90058"/>
            </a:avLst>
          </a:prstGeom>
          <a:solidFill>
            <a:srgbClr val="4950BC"/>
          </a:solidFill>
          <a:ln/>
        </p:spPr>
      </p:sp>
      <p:sp>
        <p:nvSpPr>
          <p:cNvPr id="6" name="Shape 4"/>
          <p:cNvSpPr/>
          <p:nvPr/>
        </p:nvSpPr>
        <p:spPr>
          <a:xfrm>
            <a:off x="3657600" y="2078117"/>
            <a:ext cx="588169" cy="588169"/>
          </a:xfrm>
          <a:prstGeom prst="roundRect">
            <a:avLst>
              <a:gd name="adj" fmla="val 155466"/>
            </a:avLst>
          </a:prstGeom>
          <a:solidFill>
            <a:srgbClr val="4950BC"/>
          </a:solidFill>
          <a:ln/>
        </p:spPr>
      </p:sp>
      <p:sp>
        <p:nvSpPr>
          <p:cNvPr id="7" name="Text 5"/>
          <p:cNvSpPr/>
          <p:nvPr/>
        </p:nvSpPr>
        <p:spPr>
          <a:xfrm>
            <a:off x="3834051" y="2225159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04994" y="2862263"/>
            <a:ext cx="274022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Medicine Management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904994" y="3286125"/>
            <a:ext cx="609338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Add, Edit, and Delete medicine entries.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7413188" y="2372201"/>
            <a:ext cx="6531054" cy="1446490"/>
          </a:xfrm>
          <a:prstGeom prst="roundRect">
            <a:avLst>
              <a:gd name="adj" fmla="val 7586"/>
            </a:avLst>
          </a:prstGeom>
          <a:solidFill>
            <a:srgbClr val="FFFFFF"/>
          </a:solidFill>
          <a:ln/>
        </p:spPr>
      </p:sp>
      <p:sp>
        <p:nvSpPr>
          <p:cNvPr id="11" name="Shape 9"/>
          <p:cNvSpPr/>
          <p:nvPr/>
        </p:nvSpPr>
        <p:spPr>
          <a:xfrm>
            <a:off x="7413188" y="2349341"/>
            <a:ext cx="6531054" cy="91440"/>
          </a:xfrm>
          <a:prstGeom prst="roundRect">
            <a:avLst>
              <a:gd name="adj" fmla="val 90058"/>
            </a:avLst>
          </a:prstGeom>
          <a:solidFill>
            <a:srgbClr val="4950BC"/>
          </a:solidFill>
          <a:ln/>
        </p:spPr>
      </p:sp>
      <p:sp>
        <p:nvSpPr>
          <p:cNvPr id="12" name="Shape 10"/>
          <p:cNvSpPr/>
          <p:nvPr/>
        </p:nvSpPr>
        <p:spPr>
          <a:xfrm>
            <a:off x="10384631" y="2078117"/>
            <a:ext cx="588169" cy="588169"/>
          </a:xfrm>
          <a:prstGeom prst="roundRect">
            <a:avLst>
              <a:gd name="adj" fmla="val 155466"/>
            </a:avLst>
          </a:prstGeom>
          <a:solidFill>
            <a:srgbClr val="4950BC"/>
          </a:solidFill>
          <a:ln/>
        </p:spPr>
      </p:sp>
      <p:sp>
        <p:nvSpPr>
          <p:cNvPr id="13" name="Text 11"/>
          <p:cNvSpPr/>
          <p:nvPr/>
        </p:nvSpPr>
        <p:spPr>
          <a:xfrm>
            <a:off x="10561082" y="2225159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32025" y="2862263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Detailing</a:t>
            </a:r>
            <a:endParaRPr lang="en-US" sz="1900" dirty="0"/>
          </a:p>
        </p:txBody>
      </p:sp>
      <p:sp>
        <p:nvSpPr>
          <p:cNvPr id="15" name="Text 13"/>
          <p:cNvSpPr/>
          <p:nvPr/>
        </p:nvSpPr>
        <p:spPr>
          <a:xfrm>
            <a:off x="7632025" y="3286125"/>
            <a:ext cx="609338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 product images, prices, discounts, and quantities.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686157" y="4308753"/>
            <a:ext cx="6531054" cy="1446490"/>
          </a:xfrm>
          <a:prstGeom prst="roundRect">
            <a:avLst>
              <a:gd name="adj" fmla="val 7586"/>
            </a:avLst>
          </a:prstGeom>
          <a:solidFill>
            <a:srgbClr val="FFFFFF"/>
          </a:solidFill>
          <a:ln/>
        </p:spPr>
      </p:sp>
      <p:sp>
        <p:nvSpPr>
          <p:cNvPr id="17" name="Shape 15"/>
          <p:cNvSpPr/>
          <p:nvPr/>
        </p:nvSpPr>
        <p:spPr>
          <a:xfrm>
            <a:off x="686157" y="4285893"/>
            <a:ext cx="6531054" cy="91440"/>
          </a:xfrm>
          <a:prstGeom prst="roundRect">
            <a:avLst>
              <a:gd name="adj" fmla="val 90058"/>
            </a:avLst>
          </a:prstGeom>
          <a:solidFill>
            <a:srgbClr val="4950BC"/>
          </a:solidFill>
          <a:ln/>
        </p:spPr>
      </p:sp>
      <p:sp>
        <p:nvSpPr>
          <p:cNvPr id="18" name="Shape 16"/>
          <p:cNvSpPr/>
          <p:nvPr/>
        </p:nvSpPr>
        <p:spPr>
          <a:xfrm>
            <a:off x="3657600" y="4014668"/>
            <a:ext cx="588169" cy="588169"/>
          </a:xfrm>
          <a:prstGeom prst="roundRect">
            <a:avLst>
              <a:gd name="adj" fmla="val 155466"/>
            </a:avLst>
          </a:prstGeom>
          <a:solidFill>
            <a:srgbClr val="4950BC"/>
          </a:solidFill>
          <a:ln/>
        </p:spPr>
      </p:sp>
      <p:sp>
        <p:nvSpPr>
          <p:cNvPr id="19" name="Text 17"/>
          <p:cNvSpPr/>
          <p:nvPr/>
        </p:nvSpPr>
        <p:spPr>
          <a:xfrm>
            <a:off x="3834051" y="4161711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04994" y="4798814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Prescription Review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904994" y="5222677"/>
            <a:ext cx="609338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uploaded prescriptions from customers.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7413188" y="4308753"/>
            <a:ext cx="6531054" cy="1446490"/>
          </a:xfrm>
          <a:prstGeom prst="roundRect">
            <a:avLst>
              <a:gd name="adj" fmla="val 7586"/>
            </a:avLst>
          </a:prstGeom>
          <a:solidFill>
            <a:srgbClr val="FFFFFF"/>
          </a:solidFill>
          <a:ln/>
        </p:spPr>
      </p:sp>
      <p:sp>
        <p:nvSpPr>
          <p:cNvPr id="23" name="Shape 21"/>
          <p:cNvSpPr/>
          <p:nvPr/>
        </p:nvSpPr>
        <p:spPr>
          <a:xfrm>
            <a:off x="7413188" y="4285893"/>
            <a:ext cx="6531054" cy="91440"/>
          </a:xfrm>
          <a:prstGeom prst="roundRect">
            <a:avLst>
              <a:gd name="adj" fmla="val 90058"/>
            </a:avLst>
          </a:prstGeom>
          <a:solidFill>
            <a:srgbClr val="4950BC"/>
          </a:solidFill>
          <a:ln/>
        </p:spPr>
      </p:sp>
      <p:sp>
        <p:nvSpPr>
          <p:cNvPr id="24" name="Shape 22"/>
          <p:cNvSpPr/>
          <p:nvPr/>
        </p:nvSpPr>
        <p:spPr>
          <a:xfrm>
            <a:off x="10384631" y="4014668"/>
            <a:ext cx="588169" cy="588169"/>
          </a:xfrm>
          <a:prstGeom prst="roundRect">
            <a:avLst>
              <a:gd name="adj" fmla="val 155466"/>
            </a:avLst>
          </a:prstGeom>
          <a:solidFill>
            <a:srgbClr val="4950BC"/>
          </a:solidFill>
          <a:ln/>
        </p:spPr>
      </p:sp>
      <p:sp>
        <p:nvSpPr>
          <p:cNvPr id="25" name="Text 23"/>
          <p:cNvSpPr/>
          <p:nvPr/>
        </p:nvSpPr>
        <p:spPr>
          <a:xfrm>
            <a:off x="10561082" y="4161711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7632025" y="4798814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 Processing</a:t>
            </a:r>
            <a:endParaRPr lang="en-US" sz="1900" dirty="0"/>
          </a:p>
        </p:txBody>
      </p:sp>
      <p:sp>
        <p:nvSpPr>
          <p:cNvPr id="27" name="Text 25"/>
          <p:cNvSpPr/>
          <p:nvPr/>
        </p:nvSpPr>
        <p:spPr>
          <a:xfrm>
            <a:off x="7632025" y="5222677"/>
            <a:ext cx="609338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Approve and efficiently process incoming orders.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686157" y="6245304"/>
            <a:ext cx="6531054" cy="1446490"/>
          </a:xfrm>
          <a:prstGeom prst="roundRect">
            <a:avLst>
              <a:gd name="adj" fmla="val 7586"/>
            </a:avLst>
          </a:prstGeom>
          <a:solidFill>
            <a:srgbClr val="FFFFFF"/>
          </a:solidFill>
          <a:ln/>
        </p:spPr>
      </p:sp>
      <p:sp>
        <p:nvSpPr>
          <p:cNvPr id="29" name="Shape 27"/>
          <p:cNvSpPr/>
          <p:nvPr/>
        </p:nvSpPr>
        <p:spPr>
          <a:xfrm>
            <a:off x="686157" y="6222444"/>
            <a:ext cx="6531054" cy="91440"/>
          </a:xfrm>
          <a:prstGeom prst="roundRect">
            <a:avLst>
              <a:gd name="adj" fmla="val 90058"/>
            </a:avLst>
          </a:prstGeom>
          <a:solidFill>
            <a:srgbClr val="4950BC"/>
          </a:solidFill>
          <a:ln/>
        </p:spPr>
      </p:sp>
      <p:sp>
        <p:nvSpPr>
          <p:cNvPr id="30" name="Shape 28"/>
          <p:cNvSpPr/>
          <p:nvPr/>
        </p:nvSpPr>
        <p:spPr>
          <a:xfrm>
            <a:off x="3657600" y="5951220"/>
            <a:ext cx="588169" cy="588169"/>
          </a:xfrm>
          <a:prstGeom prst="roundRect">
            <a:avLst>
              <a:gd name="adj" fmla="val 155466"/>
            </a:avLst>
          </a:prstGeom>
          <a:solidFill>
            <a:srgbClr val="4950BC"/>
          </a:solidFill>
          <a:ln/>
        </p:spPr>
      </p:sp>
      <p:sp>
        <p:nvSpPr>
          <p:cNvPr id="31" name="Text 29"/>
          <p:cNvSpPr/>
          <p:nvPr/>
        </p:nvSpPr>
        <p:spPr>
          <a:xfrm>
            <a:off x="3834051" y="6098262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1850" dirty="0"/>
          </a:p>
        </p:txBody>
      </p:sp>
      <p:sp>
        <p:nvSpPr>
          <p:cNvPr id="32" name="Text 30"/>
          <p:cNvSpPr/>
          <p:nvPr/>
        </p:nvSpPr>
        <p:spPr>
          <a:xfrm>
            <a:off x="904994" y="6735366"/>
            <a:ext cx="2493645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Delivery Assignment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904994" y="7159228"/>
            <a:ext cx="609338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 orders to specific delivery runs or riders.</a:t>
            </a:r>
            <a:endParaRPr lang="en-US" sz="1500" dirty="0"/>
          </a:p>
        </p:txBody>
      </p:sp>
      <p:sp>
        <p:nvSpPr>
          <p:cNvPr id="34" name="Shape 32"/>
          <p:cNvSpPr/>
          <p:nvPr/>
        </p:nvSpPr>
        <p:spPr>
          <a:xfrm>
            <a:off x="7413188" y="6245304"/>
            <a:ext cx="6531054" cy="1446490"/>
          </a:xfrm>
          <a:prstGeom prst="roundRect">
            <a:avLst>
              <a:gd name="adj" fmla="val 7586"/>
            </a:avLst>
          </a:prstGeom>
          <a:solidFill>
            <a:srgbClr val="FFFFFF"/>
          </a:solidFill>
          <a:ln/>
        </p:spPr>
      </p:sp>
      <p:sp>
        <p:nvSpPr>
          <p:cNvPr id="35" name="Shape 33"/>
          <p:cNvSpPr/>
          <p:nvPr/>
        </p:nvSpPr>
        <p:spPr>
          <a:xfrm>
            <a:off x="7413188" y="6222444"/>
            <a:ext cx="6531054" cy="91440"/>
          </a:xfrm>
          <a:prstGeom prst="roundRect">
            <a:avLst>
              <a:gd name="adj" fmla="val 90058"/>
            </a:avLst>
          </a:prstGeom>
          <a:solidFill>
            <a:srgbClr val="4950BC"/>
          </a:solidFill>
          <a:ln/>
        </p:spPr>
      </p:sp>
      <p:sp>
        <p:nvSpPr>
          <p:cNvPr id="36" name="Shape 34"/>
          <p:cNvSpPr/>
          <p:nvPr/>
        </p:nvSpPr>
        <p:spPr>
          <a:xfrm>
            <a:off x="10384631" y="5951220"/>
            <a:ext cx="588169" cy="588169"/>
          </a:xfrm>
          <a:prstGeom prst="roundRect">
            <a:avLst>
              <a:gd name="adj" fmla="val 155466"/>
            </a:avLst>
          </a:prstGeom>
          <a:solidFill>
            <a:srgbClr val="4950BC"/>
          </a:solidFill>
          <a:ln/>
        </p:spPr>
      </p:sp>
      <p:sp>
        <p:nvSpPr>
          <p:cNvPr id="37" name="Text 35"/>
          <p:cNvSpPr/>
          <p:nvPr/>
        </p:nvSpPr>
        <p:spPr>
          <a:xfrm>
            <a:off x="10561082" y="6098262"/>
            <a:ext cx="235268" cy="294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6</a:t>
            </a:r>
            <a:endParaRPr lang="en-US" sz="1850" dirty="0"/>
          </a:p>
        </p:txBody>
      </p:sp>
      <p:sp>
        <p:nvSpPr>
          <p:cNvPr id="38" name="Text 36"/>
          <p:cNvSpPr/>
          <p:nvPr/>
        </p:nvSpPr>
        <p:spPr>
          <a:xfrm>
            <a:off x="7632025" y="6735366"/>
            <a:ext cx="245078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Status Updates</a:t>
            </a:r>
            <a:endParaRPr lang="en-US" sz="1900" dirty="0"/>
          </a:p>
        </p:txBody>
      </p:sp>
      <p:sp>
        <p:nvSpPr>
          <p:cNvPr id="39" name="Text 37"/>
          <p:cNvSpPr/>
          <p:nvPr/>
        </p:nvSpPr>
        <p:spPr>
          <a:xfrm>
            <a:off x="7632025" y="7159228"/>
            <a:ext cx="6093381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Update delivery and overall order status in real-time.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116" y="654368"/>
            <a:ext cx="5939671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Database Design: Main Entities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49116" y="1379934"/>
            <a:ext cx="804576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relational database is structured around key entities to ensure data integrity and efficient operations.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49116" y="1807369"/>
            <a:ext cx="3944422" cy="2769870"/>
          </a:xfrm>
          <a:prstGeom prst="roundRect">
            <a:avLst>
              <a:gd name="adj" fmla="val 237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3542" y="1971794"/>
            <a:ext cx="470654" cy="470654"/>
          </a:xfrm>
          <a:prstGeom prst="roundRect">
            <a:avLst>
              <a:gd name="adj" fmla="val 19426342"/>
            </a:avLst>
          </a:prstGeom>
          <a:solidFill>
            <a:srgbClr val="4950BC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2963" y="2101215"/>
            <a:ext cx="211812" cy="2118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3542" y="2599253"/>
            <a:ext cx="196131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13542" y="2938343"/>
            <a:ext cx="361557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ProId (PK)</a:t>
            </a:r>
            <a:endParaRPr lang="en-US" sz="1200" dirty="0"/>
          </a:p>
        </p:txBody>
      </p:sp>
      <p:sp>
        <p:nvSpPr>
          <p:cNvPr id="10" name="Text 6"/>
          <p:cNvSpPr/>
          <p:nvPr/>
        </p:nvSpPr>
        <p:spPr>
          <a:xfrm>
            <a:off x="713542" y="3244215"/>
            <a:ext cx="361557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Name, Price, Quantity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713542" y="3550087"/>
            <a:ext cx="361557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Description, ImageUrl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713542" y="3855958"/>
            <a:ext cx="361557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Brand, DrugType, Dosage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13542" y="4161830"/>
            <a:ext cx="3615571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PharmId (FK)</a:t>
            </a:r>
            <a:endParaRPr lang="en-US" sz="1200" dirty="0"/>
          </a:p>
        </p:txBody>
      </p:sp>
      <p:sp>
        <p:nvSpPr>
          <p:cNvPr id="14" name="Shape 10"/>
          <p:cNvSpPr/>
          <p:nvPr/>
        </p:nvSpPr>
        <p:spPr>
          <a:xfrm>
            <a:off x="4650343" y="1807369"/>
            <a:ext cx="3944541" cy="2769870"/>
          </a:xfrm>
          <a:prstGeom prst="roundRect">
            <a:avLst>
              <a:gd name="adj" fmla="val 237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4814768" y="1971794"/>
            <a:ext cx="470654" cy="470654"/>
          </a:xfrm>
          <a:prstGeom prst="roundRect">
            <a:avLst>
              <a:gd name="adj" fmla="val 19426342"/>
            </a:avLst>
          </a:prstGeom>
          <a:solidFill>
            <a:srgbClr val="4950BC"/>
          </a:solidFill>
          <a:ln/>
        </p:spPr>
      </p:sp>
      <p:sp>
        <p:nvSpPr>
          <p:cNvPr id="16" name="Text 12"/>
          <p:cNvSpPr/>
          <p:nvPr/>
        </p:nvSpPr>
        <p:spPr>
          <a:xfrm>
            <a:off x="4814768" y="2599253"/>
            <a:ext cx="196131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</a:t>
            </a:r>
            <a:endParaRPr lang="en-US" sz="1500" dirty="0"/>
          </a:p>
        </p:txBody>
      </p:sp>
      <p:sp>
        <p:nvSpPr>
          <p:cNvPr id="17" name="Text 13"/>
          <p:cNvSpPr/>
          <p:nvPr/>
        </p:nvSpPr>
        <p:spPr>
          <a:xfrm>
            <a:off x="4814768" y="2938343"/>
            <a:ext cx="3615690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OrderId (PK)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4814768" y="3244215"/>
            <a:ext cx="3615690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CustomerId (FK)</a:t>
            </a:r>
            <a:endParaRPr lang="en-US" sz="1200" dirty="0"/>
          </a:p>
        </p:txBody>
      </p:sp>
      <p:sp>
        <p:nvSpPr>
          <p:cNvPr id="19" name="Text 15"/>
          <p:cNvSpPr/>
          <p:nvPr/>
        </p:nvSpPr>
        <p:spPr>
          <a:xfrm>
            <a:off x="4814768" y="3550087"/>
            <a:ext cx="3615690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Total, Date, Status</a:t>
            </a:r>
            <a:endParaRPr lang="en-US" sz="1200" dirty="0"/>
          </a:p>
        </p:txBody>
      </p:sp>
      <p:sp>
        <p:nvSpPr>
          <p:cNvPr id="20" name="Shape 16"/>
          <p:cNvSpPr/>
          <p:nvPr/>
        </p:nvSpPr>
        <p:spPr>
          <a:xfrm>
            <a:off x="549116" y="4734044"/>
            <a:ext cx="8045768" cy="2463998"/>
          </a:xfrm>
          <a:prstGeom prst="roundRect">
            <a:avLst>
              <a:gd name="adj" fmla="val 26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Shape 17"/>
          <p:cNvSpPr/>
          <p:nvPr/>
        </p:nvSpPr>
        <p:spPr>
          <a:xfrm>
            <a:off x="713542" y="4898469"/>
            <a:ext cx="470654" cy="470654"/>
          </a:xfrm>
          <a:prstGeom prst="roundRect">
            <a:avLst>
              <a:gd name="adj" fmla="val 19426342"/>
            </a:avLst>
          </a:prstGeom>
          <a:solidFill>
            <a:srgbClr val="4950BC"/>
          </a:solidFill>
          <a:ln/>
        </p:spPr>
      </p:sp>
      <p:pic>
        <p:nvPicPr>
          <p:cNvPr id="2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963" y="5027890"/>
            <a:ext cx="211812" cy="211812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713542" y="5525929"/>
            <a:ext cx="1961317" cy="245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OrderItems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713542" y="5865019"/>
            <a:ext cx="7716917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ItemId (PK)</a:t>
            </a:r>
            <a:endParaRPr lang="en-US" sz="1200" dirty="0"/>
          </a:p>
        </p:txBody>
      </p:sp>
      <p:sp>
        <p:nvSpPr>
          <p:cNvPr id="25" name="Text 20"/>
          <p:cNvSpPr/>
          <p:nvPr/>
        </p:nvSpPr>
        <p:spPr>
          <a:xfrm>
            <a:off x="713542" y="6170890"/>
            <a:ext cx="7716917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OrderId (FK)</a:t>
            </a:r>
            <a:endParaRPr lang="en-US" sz="1200" dirty="0"/>
          </a:p>
        </p:txBody>
      </p:sp>
      <p:sp>
        <p:nvSpPr>
          <p:cNvPr id="26" name="Text 21"/>
          <p:cNvSpPr/>
          <p:nvPr/>
        </p:nvSpPr>
        <p:spPr>
          <a:xfrm>
            <a:off x="713542" y="6476762"/>
            <a:ext cx="7716917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ProductId (FK)</a:t>
            </a:r>
            <a:endParaRPr lang="en-US" sz="1200" dirty="0"/>
          </a:p>
        </p:txBody>
      </p:sp>
      <p:sp>
        <p:nvSpPr>
          <p:cNvPr id="27" name="Text 22"/>
          <p:cNvSpPr/>
          <p:nvPr/>
        </p:nvSpPr>
        <p:spPr>
          <a:xfrm>
            <a:off x="713542" y="6782633"/>
            <a:ext cx="7716917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Qty, Price</a:t>
            </a:r>
            <a:endParaRPr lang="en-US" sz="1200" dirty="0"/>
          </a:p>
        </p:txBody>
      </p:sp>
      <p:sp>
        <p:nvSpPr>
          <p:cNvPr id="28" name="Text 23"/>
          <p:cNvSpPr/>
          <p:nvPr/>
        </p:nvSpPr>
        <p:spPr>
          <a:xfrm>
            <a:off x="549116" y="7374493"/>
            <a:ext cx="8045768" cy="200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0D94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Additional Tables: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Customer, Pharmacy, Payment, DeliveryRun, QrConfirmation, and more contribute to the system's full functionality.</a:t>
            </a:r>
            <a:endParaRPr lang="en-US" sz="9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4710" y="420053"/>
            <a:ext cx="4538067" cy="477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ERD: Relationship Model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34710" y="1203008"/>
            <a:ext cx="1356098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Visualizing the connections between our core database entities is key to understanding data flow.</a:t>
            </a:r>
            <a:endParaRPr lang="en-US" sz="1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710" y="1619131"/>
            <a:ext cx="13560981" cy="7269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55538" y="3441623"/>
            <a:ext cx="2191400" cy="375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55538" y="3924332"/>
            <a:ext cx="2191400" cy="601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PK: product_id; name; price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855538" y="5982111"/>
            <a:ext cx="2191400" cy="3758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855538" y="6464820"/>
            <a:ext cx="2191400" cy="601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PK: order_id; customer_id; total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11572020" y="5065130"/>
            <a:ext cx="2191401" cy="375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OrderItems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1572020" y="5547839"/>
            <a:ext cx="2191401" cy="901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PK: order_item_id; FK: product_id, order_id; qty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534710" y="9060418"/>
            <a:ext cx="1356098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0D94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Relationships: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One order can contain many items. Each item links directly to exactly one product, ensuring precise inventory and order details.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2025-11-30T22:47:18Z</dcterms:created>
  <dcterms:modified xsi:type="dcterms:W3CDTF">2025-11-30T22:47:18Z</dcterms:modified>
</cp:coreProperties>
</file>